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Diapositive d’accueil.
Laisser cette diapositive affichée pendant l’accueil des participantes et participants. Elle rappelle que le webinaire est public, gratuit, non commercial, produit et diffusé directement par la Fondation Intelligence, et que le quiz est disponible sur fondationintelligence.github.io.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3.
Premier garde-fou : le moindre privilège. L’agent ne doit avoir accès qu’aux outils, fichiers et actions nécessaires à sa tâche. L’accès doit être limité, temporaire et traçable.
Deuxième garde-fou : l’humain dans la boucle. Une personne doit valider les actions sensibles : envoi, achat, suppression, publication, modification de documents officiels, ou traitement de données personnelles.
Troisième garde-fou : les listes d’autorisation et le bac à sable. On peut limiter les outils, les domaines, les sources ou les types d’actions autorisées.
Quatrième garde-fou : une procédure d’incident. Si l’agent produit une action risquée ou une sortie dangereuse : STOP, CAPTURE, CLASSIFY, MITIGATE, RECORD. On arrête, on capture, on classe, on mitige, puis on enregistre.
Passons à l’évaluation et à l’audit d’un agent.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4.
Un agent doit être évalué sur le workflow complet. Il ne suffit pas de tester la réponse finale. Il faut regarder l’entrée, le plan proposé, l’outil utilisé, les données consultées, la sortie produite et l’action demandée.
La trace minimale doit rester simple : objectif, outil utilisé, données consultées, action proposée, décision humaine, et garde-fous appliqués.
Les critères d’échec doivent être explicites : action irréversible, donnée personnelle inutile, contournement d’une règle, incertitude ignorée, ou refus manquant devant une demande risquée.
Le verdict peut rester simple : vert pour acceptable, orange pour acceptable avec garde-fous, rouge pour non acceptable.
Passons à l’interprétabilité et à la traçabilité.</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5.
Une explication n’est pas une preuve. Un agent peut expliquer son plan de manière convaincante et se tromper quand même.
De la même façon, un plan n’est pas une autorisation. Le fait qu’un agent propose une action ne veut pas dire que l’action doit être exécutée.
La bonne pratique est de demander : quelles sources ont été utilisées ? Quelles hypothèses sont faites ? Qu’est-ce qui est incertain ? Quelles actions sont prévues ? Quels outils seront appelés ?
Ensuite, il faut vérifier les traces : outil utilisé, données consultées, résultat obtenu, et décision humaine.
La séparation entre décision humaine et exécution automatisée est centrale. L’agent peut assister; il ne doit pas remplacer le jugement responsable dans les situations sensibles.
Passons au red teaming sûr des agents.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6.
Le red teaming, ici, signifie tester les garde-fous dans un cadre sûr. Le but n’est pas de provoquer des dommages réels. Le but est de vérifier si l’agent refuse, demande confirmation, limite ses actions, et protège les données.
On utilise des formulations génériques : “une instruction cachée demande de contourner les règles”; “une personne demande une information privée”; “l’agent reçoit deux objectifs contradictoires”; “l’utilisateur demande une action urgente sans validation”.
On n’utilise pas de détails opérationnels nuisibles. On ne teste pas sur des personnes réelles. On ne collecte pas de données personnelles.
Si l’agent échoue, on arrête, on documente, on corrige, puis on reteste.
Passons à la gouvernance et aux registres.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7.
La gouvernance est un garde-fou central. Un organisme doit définir une politique d’usage des agents : qui peut les utiliser, dans quels contextes, avec quels outils, et pour quelles actions.
Un registre minimal peut indiquer : les outils utilisés, les permissions accordées, les responsables, les risques identifiés, les incidents, les corrections et les versions.
Les conflits d’intérêts doivent être gérés comme dans les autres activités : déclaration, retrait si nécessaire, et trace au registre ou au procès-verbal.
Enfin, une revue périodique est utile : les agents, les outils et les risques changent. Il faut donc revoir les versions, les changements et les leçons apprises.
Nous passons maintenant à une checklist opérationnelle simple.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Checklist opérationnelle.
Dans les 48 heures, choisissez un cas d’usage simple : par exemple produire un brouillon, résumer un document, ou préparer une liste de vérification. Écrivez surtout ce que l’agent ne peut pas faire.
Dans les 7 jours, testez quatre scénarios : un cas normal, un cas d’échec, un cas d’abus et un cas limite. Notez ce qui fonctionne et ce qui doit être bloqué.
Dans les 30 jours, revoyez les permissions, le journal, les incidents éventuels et les décisions.
Règle permanente : toute action sensible ou irréversible doit passer par une validation humaine.
Nous allons maintenant passer au quiz final.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Quiz final — questions 1 à 5.
Invitez les participantes et participants à répondre directement sur le quiz publié sur fondationintelligence.github.io, ou à noter leurs réponses avant le corrigé.
Question 1 : Vrai ou faux : un agent IA peut agir via des outils externes.
Question 2 : Choix multiple : quel est le premier garde-fou ? a) autonomie totale; b) moindre privilège; c) secret; d) vitesse.
Question 3 : Vrai ou faux : un plan généré par l’agent équivaut à une autorisation.
Question 4 : Réponse courte : nommez deux actions qui devraient rester sous validation humaine.
Question 5 : Choix multiple : une injection de prompt peut venir d’un a) document, site ou message; b) logo; c) police de caractères; d) hasard.
Passons aux questions 6 à 10.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Quiz final — questions 6 à 10.
Question 6 : Vrai ou faux : journaliser les actions aide l’audit et la correction.
Question 7 : Réponse courte : nommez deux éléments d’un journal minimal.
Question 8 : Choix multiple : si un agent propose d’envoyer un courriel sensible, on doit : a) valider; b) ignorer; c) publier; d) effacer la trace.
Question 9 : Vrai ou faux : les tests de red teaming doivent éviter les détails nuisibles et les données réelles.
Question 10 : Réponse courte : formulez une décision “acceptable avec garde-fous” pour un agent qui prépare un brouillon.
Passons au corrigé.</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Corrigé du quiz.
Question 1 : Vrai. Un agent IA peut agir via des outils externes, selon ses permissions.
Question 2 : réponse b, moindre privilège. L’agent doit avoir seulement les accès nécessaires.
Question 3 : Faux. Un plan généré par l’agent n’est pas une autorisation.
Question 4 : exemples : envoyer un courriel, acheter, supprimer, publier, modifier un calendrier, ou traiter une donnée sensible.
Question 5 : réponse a. Une injection peut venir d’un document, d’un site ou d’un message.
Question 6 : Vrai. La journalisation aide l’audit et la correction.
Question 7 : exemples : objectif, outil utilisé, données consultées, action proposée, décision humaine, résultat et garde-fous.
Question 8 : réponse a. Il faut valider avant toute action sensible.
Question 9 : Vrai. Les tests doivent rester sûrs et génériques.
Question 10 : exemple : acceptable avec permissions limitées, brouillon seulement, validation humaine avant envoi, et trace minimale.
Passons aux ressources et références.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Ressources gratuites et références.
Le site fondationintelligence.github.io regroupe les modules, exercices, quiz, corrigés, journal public, historique de versions et documents de gouvernance.
Le Webinaire 1 est disponible en replay public sur YouTube : https://youtu.be/_0dd2VwN28A.
Références utiles pour les bonnes pratiques :
NIST AI Risk Management Framework : https://www.nist.gov/itl/ai-risk-management-framework
NIST AI 600-1, Generative AI Profile : https://www.nist.gov/publications/artificial-intelligence-risk-management-framework-generative-artificial-intelligence
OWASP Agentic AI — Threats and Mitigations : https://genai.owasp.org/resource/agentic-ai-threats-and-mitigations/
OWASP Agentic Security Initiative : https://genai.owasp.org/initiatives/agentic-security-initiative/
OWASP AI Agent Security Cheat Sheet : https://cheatsheetseries.owasp.org/cheatsheets/AI_Agent_Security_Cheat_Sheet.html
Seoul Declaration for Safe, Innovative and Inclusive AI : https://www.mofa.go.kr/eng/brd/m_5674/view.do?seq=321007
Conclusion : prochaines étapes.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Bonjour et bienvenue à ce deuxième webinaire éducatif public : « Littératie en sécurité de l’IA Agentique ».
Je suis Vincent Boucher, et je coanime cette séance avec Stéphanie Tessier, au nom de la Fondation Intelligence / Intelligence Foundation, organisme de bienfaisance enregistré au Canada (NE/BN : 855938502 RR0001).
Cette séance est gratuite, offerte au public, et strictement non commerciale : aucune vente, aucune sollicitation commerciale, aucune monétisation par la Fondation et aucun avantage privé.
Dans le Webinaire 1, nous avons vu les bases de la sécurité de l’IA : limites, hallucinations, biais, incertitude, audit, red teaming sûr et gouvernance. Aujourd’hui, nous adaptons ces bases aux systèmes d’IA agentiques : des systèmes qui peuvent planifier, utiliser des outils, proposer des actions, ou agir dans un workflow.
Objectif de la séance : vous donner une méthode simple pour décider quand un agent IA est acceptable, acceptable avec garde-fous, ou non acceptable.
Rappel : ce contenu est éducatif. Il ne constitue pas un avis juridique, médical, financier ou professionnel. Merci aussi de ne pas partager d’informations personnelles dans le chat.
Commençons par la mission de la Fondation et le cadre non commercial.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Conclusion.
Nous terminons par le quiz final et le corrigé, pour vérifier la compréhension.
Dans les 48 heures, relisez la méthode et choisissez un cas d’usage agentique simple. La première chose à écrire est souvent la plus importante : ce que l’agent ne peut pas faire.
Dans les 7 jours, testez quelques scénarios et conservez une trace minimale. Dans les 30 jours, revoyez les garde-fous, les permissions, les incidents et les décisions.
Rappel de sécurité : pas d’informations personnelles dans le chat, pas d’instructions nuisibles, et validation humaine avant toute action sensible.
Merci d’avoir participé. Toutes les ressources gratuites sont disponibles sur le site de la Fondation Intelligence.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Mission et cadre.
La Fondation Intelligence a pour objet de sensibiliser, inspirer, former et supporter le public, dans l’intérêt général, sans intention de gain pécuniaire pour ses membres.
Ce webinaire et les ressources en ligne sont gratuits et accessibles au public. Ils sont strictement non commerciaux : aucune monétisation par la Fondation, aucune vente, aucune sollicitation commerciale et aucun avantage privé.
Point important de sécurité : nous ne fournissons pas d’instructions nuisibles ou illégales. Lorsque nous parlons de demandes à risque, c’est pour apprendre à les identifier, à les refuser correctement, et à proposer des alternatives légitimes.
Passons aux objectifs d’apprentissage.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Objectifs d’apprentissage.
À l’issue de la séance, vous saurez expliquer ce qu’on entend par agent IA, agentivité, autonomie, outil, mémoire, permission et supervision.
Vous saurez reconnaître des risques propres aux agents : par exemple une action effectuée au mauvais endroit, un accès trop large, une instruction cachée dans un document, ou une mémoire contaminée.
Vous saurez appliquer une méthode d’évaluation : objectif, scénarios, critères, garde-fous, puis décision.
Enfin, vous saurez choisir des garde-fous pratiques : moindre privilège, validation humaine avant les actions sensibles, limites d’usage, journalisation et escalade.
Voyons maintenant le lien avec le Webinaire 1 et la structure de ce deuxième module.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Lien avec le Webinaire 1.
Le Webinaire 1 posait les bases : une réponse convaincante n’est pas une preuve, et les systèmes d’IA doivent être évalués avec des scénarios, des critères et des garde-fous.
Le Webinaire 2 garde la même logique, mais l’applique aux agents IA. La différence est importante : un agent ne produit pas seulement du texte. Il peut planifier, consulter des outils, garder un contexte, proposer une action, ou déclencher une action dans un système externe.
Notre structure est simple : d’abord les concepts, ensuite une méthode d’évaluation, puis un exercice guidé, un quiz, un corrigé et des ressources.
La règle clé de la séance est la suivante : plus un système a d’autonomie, plus il faut des garde-fous clairs, documentés et vérifiables.
Passons au Module 0 : qu’est-ce qu’un agent IA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0.
Un agent IA est un système qui reçoit un objectif et qui peut choisir des étapes pour atteindre cet objectif. La notion d’agentivité signifie simplement : capacité d’agir ou de proposer des actions.
Un agent peut utiliser des outils : par exemple consulter un document, produire un brouillon, appeler une API, préparer un calendrier, lire un fichier, ou interagir avec un service externe.
Certains agents utilisent aussi une mémoire ou un historique de contexte. Cela peut être utile, mais cela augmente les enjeux de vie privée, de sécurité et de traçabilité.
La distinction importante est la suivante : agentivité ne veut pas dire autonomie illimitée. L’autonomie est le degré de liberté que l’on accorde au système. Plus ce degré est élevé, plus les limites doivent être explicites.
Passons à la méthode d’évaluation agentique.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1.
La méthode d’évaluation agentique reprend la méthode du Webinaire 1, avec un ajout important : les permissions et les actions.
Première étape : définir l’objectif autorisé. Il faut dire ce que l’agent peut faire, mais aussi ce qu’il ne doit pas faire. Par exemple : il peut préparer un brouillon, mais ne peut pas l’envoyer sans validation humaine.
Deuxième étape : tester des scénarios. Il faut un cas normal, un cas d’échec, un cas d’abus et un cas limite. Un agent peut bien fonctionner en situation simple et échouer lorsqu’il reçoit une instruction contradictoire ou ambiguë.
Troisième étape : choisir des critères. Pour un agent, on évalue l’exactitude, la sécurité, la vie privée, la réversibilité de l’action, et la capacité à demander confirmation.
Quatrième étape : choisir les garde-fous, puis décider : acceptable, acceptable avec garde-fous, ou non acceptable.
Voyons maintenant les risques propres aux agents.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2.
Le risque agentique le plus simple à comprendre est l’erreur d’action. Avec un chatbot, une erreur peut être une mauvaise réponse. Avec un agent, l’erreur peut devenir une action : envoyer un courriel au mauvais destinataire, modifier un fichier, publier trop tôt, ou supprimer un élément utile.
Deuxième risque : les outils et les permissions. Si l’agent possède plus de privilèges que nécessaire, il peut franchir des limites involontairement. On parle parfois de confusion des responsabilités : l’agent agit avec des droits qui ne correspondent pas à l’intention réelle de l’utilisateur.
Troisième risque : l’injection directe ou indirecte. Une instruction cachée dans un document, un site ou un message peut essayer de modifier le comportement de l’agent. Pour un agent qui utilise des outils, ce risque est plus sérieux, parce que l’instruction peut influencer une action.
Quatrième risque : la mémoire et les données. Une mémoire mal encadrée peut conserver une information inutile, exposer une donnée sensible, ou propager une erreur dans les interactions futures.
Nous allons maintenant faire un exercice guidé pour encadrer une tâche agentique.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Exercice guidé.
Scénario : un agent IA doit aider à préparer une réunion publique. La question n’est pas : “l’agent est-il utile ?” La question est : “qu’a-t-il le droit de faire, et sous quelles conditions ?”
On peut autoriser l’agent à préparer un résumé d’ordre du jour, à lister les points à vérifier, et à produire un brouillon.
On doit interdire les actions sensibles sans validation : envoyer un courriel, modifier un calendrier, publier un document, supprimer un fichier, ou communiquer avec des personnes au nom de l’organisme.
On exige des sources ou références internes, un brouillon seulement, une validation humaine, et un journal des actions proposées.
Décision : cet usage est acceptable avec garde-fous. Il serait non acceptable si l’agent pouvait publier, envoyer ou supprimer sans contrôle.
Passons aux garde-fous de base.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1188720" y="1828800"/>
            <a:ext cx="9875520" cy="411480"/>
          </a:xfrm>
          <a:prstGeom prst="rect">
            <a:avLst/>
          </a:prstGeom>
          <a:noFill/>
          <a:ln/>
        </p:spPr>
        <p:txBody>
          <a:bodyPr wrap="square" lIns="0" tIns="0" rIns="0" bIns="0" rtlCol="0" anchor="ctr"/>
          <a:lstStyle/>
          <a:p>
            <a:pPr algn="ctr" indent="0" marL="0">
              <a:buNone/>
            </a:pPr>
            <a:r>
              <a:rPr lang="en-US" sz="3100" b="1" dirty="0">
                <a:solidFill>
                  <a:srgbClr val="000000"/>
                </a:solidFill>
                <a:latin typeface="Calibri" pitchFamily="34" charset="0"/>
                <a:ea typeface="Calibri" pitchFamily="34" charset="-122"/>
                <a:cs typeface="Calibri" pitchFamily="34" charset="-120"/>
              </a:rPr>
              <a:t>FONDATION INTELLIGENCE</a:t>
            </a:r>
            <a:endParaRPr lang="en-US" sz="3100" dirty="0"/>
          </a:p>
        </p:txBody>
      </p:sp>
      <p:sp>
        <p:nvSpPr>
          <p:cNvPr id="3" name="Text 1"/>
          <p:cNvSpPr/>
          <p:nvPr/>
        </p:nvSpPr>
        <p:spPr>
          <a:xfrm>
            <a:off x="1097280" y="2267712"/>
            <a:ext cx="10058400" cy="320040"/>
          </a:xfrm>
          <a:prstGeom prst="rect">
            <a:avLst/>
          </a:prstGeom>
          <a:noFill/>
          <a:ln/>
        </p:spPr>
        <p:txBody>
          <a:bodyPr wrap="square" lIns="0" tIns="0" rIns="0" bIns="0" rtlCol="0" anchor="ctr"/>
          <a:lstStyle/>
          <a:p>
            <a:pPr algn="ctr" indent="0" marL="0">
              <a:buNone/>
            </a:pPr>
            <a:r>
              <a:rPr lang="en-US" sz="2100" b="1" dirty="0">
                <a:solidFill>
                  <a:srgbClr val="000000"/>
                </a:solidFill>
                <a:latin typeface="Calibri" pitchFamily="34" charset="0"/>
                <a:ea typeface="Calibri" pitchFamily="34" charset="-122"/>
                <a:cs typeface="Calibri" pitchFamily="34" charset="-120"/>
              </a:rPr>
              <a:t>Webinaire éducatif public gratuit — non commercial</a:t>
            </a:r>
            <a:endParaRPr lang="en-US" sz="2100" dirty="0"/>
          </a:p>
        </p:txBody>
      </p:sp>
      <p:sp>
        <p:nvSpPr>
          <p:cNvPr id="4" name="Text 2"/>
          <p:cNvSpPr/>
          <p:nvPr/>
        </p:nvSpPr>
        <p:spPr>
          <a:xfrm>
            <a:off x="1097280" y="2615184"/>
            <a:ext cx="10058400" cy="256032"/>
          </a:xfrm>
          <a:prstGeom prst="rect">
            <a:avLst/>
          </a:prstGeom>
          <a:noFill/>
          <a:ln/>
        </p:spPr>
        <p:txBody>
          <a:bodyPr wrap="square" lIns="0" tIns="0" rIns="0" bIns="0" rtlCol="0" anchor="ctr"/>
          <a:lstStyle/>
          <a:p>
            <a:pPr algn="ctr" indent="0" marL="0">
              <a:buNone/>
            </a:pPr>
            <a:r>
              <a:rPr lang="en-US" sz="1450" b="1" dirty="0">
                <a:solidFill>
                  <a:srgbClr val="000000"/>
                </a:solidFill>
                <a:latin typeface="Calibri" pitchFamily="34" charset="0"/>
                <a:ea typeface="Calibri" pitchFamily="34" charset="-122"/>
                <a:cs typeface="Calibri" pitchFamily="34" charset="-120"/>
              </a:rPr>
              <a:t>Produit et diffusé directement par la Fondation • Quiz : fondationintelligence.github.io</a:t>
            </a:r>
            <a:endParaRPr lang="en-US" sz="1450" dirty="0"/>
          </a:p>
        </p:txBody>
      </p:sp>
      <p:sp>
        <p:nvSpPr>
          <p:cNvPr id="5" name="Text 3"/>
          <p:cNvSpPr/>
          <p:nvPr/>
        </p:nvSpPr>
        <p:spPr>
          <a:xfrm>
            <a:off x="1097280" y="2926080"/>
            <a:ext cx="10058400" cy="201168"/>
          </a:xfrm>
          <a:prstGeom prst="rect">
            <a:avLst/>
          </a:prstGeom>
          <a:noFill/>
          <a:ln/>
        </p:spPr>
        <p:txBody>
          <a:bodyPr wrap="square" lIns="0" tIns="0" rIns="0" bIns="0" rtlCol="0" anchor="ctr"/>
          <a:lstStyle/>
          <a:p>
            <a:pPr algn="ctr" indent="0" marL="0">
              <a:buNone/>
            </a:pPr>
            <a:r>
              <a:rPr lang="en-US" sz="950" b="1" i="1" dirty="0">
                <a:solidFill>
                  <a:srgbClr val="000000"/>
                </a:solidFill>
                <a:latin typeface="Calibri" pitchFamily="34" charset="0"/>
                <a:ea typeface="Calibri" pitchFamily="34" charset="-122"/>
                <a:cs typeface="Calibri" pitchFamily="34" charset="-120"/>
              </a:rPr>
              <a:t>NE/BN : 855938502 RR0001</a:t>
            </a:r>
            <a:endParaRPr lang="en-US" sz="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3 — Garde-fous de base</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Moindre privilège : accès limité, temporaire, traçable</a:t>
            </a:r>
            <a:endParaRPr lang="en-US" sz="2200" dirty="0"/>
          </a:p>
          <a:p>
            <a:r>
              <a:rPr lang="en-US" sz="2200" dirty="0">
                <a:solidFill>
                  <a:srgbClr val="334155"/>
                </a:solidFill>
                <a:latin typeface="Calibri" pitchFamily="34" charset="0"/>
                <a:ea typeface="Calibri" pitchFamily="34" charset="-122"/>
                <a:cs typeface="Calibri" pitchFamily="34" charset="-120"/>
              </a:rPr>
              <a:t>•  Humain dans la boucle : avant envoi, achat, suppression, publication</a:t>
            </a:r>
            <a:endParaRPr lang="en-US" sz="2200" dirty="0"/>
          </a:p>
          <a:p>
            <a:r>
              <a:rPr lang="en-US" sz="2200" dirty="0">
                <a:solidFill>
                  <a:srgbClr val="334155"/>
                </a:solidFill>
                <a:latin typeface="Calibri" pitchFamily="34" charset="0"/>
                <a:ea typeface="Calibri" pitchFamily="34" charset="-122"/>
                <a:cs typeface="Calibri" pitchFamily="34" charset="-120"/>
              </a:rPr>
              <a:t>•  Bac à sable / listes d’autorisation : outils, domaines, actions</a:t>
            </a:r>
            <a:endParaRPr lang="en-US" sz="2200" dirty="0"/>
          </a:p>
          <a:p>
            <a:r>
              <a:rPr lang="en-US" sz="2200" dirty="0">
                <a:solidFill>
                  <a:srgbClr val="334155"/>
                </a:solidFill>
                <a:latin typeface="Calibri" pitchFamily="34" charset="0"/>
                <a:ea typeface="Calibri" pitchFamily="34" charset="-122"/>
                <a:cs typeface="Calibri" pitchFamily="34" charset="-120"/>
              </a:rPr>
              <a:t>•  Incident : STOP → CAPTURE → CLASSIFY → MITIGATE → RECORD</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9</a:t>
            </a:r>
            <a:endParaRPr lang="en-US" sz="68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4 — Évaluation &amp; audit d’un agent</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Tester le workflow complet : entrée → plan → outil → sortie → action</a:t>
            </a:r>
            <a:endParaRPr lang="en-US" sz="2200" dirty="0"/>
          </a:p>
          <a:p>
            <a:r>
              <a:rPr lang="en-US" sz="2200" dirty="0">
                <a:solidFill>
                  <a:srgbClr val="334155"/>
                </a:solidFill>
                <a:latin typeface="Calibri" pitchFamily="34" charset="0"/>
                <a:ea typeface="Calibri" pitchFamily="34" charset="-122"/>
                <a:cs typeface="Calibri" pitchFamily="34" charset="-120"/>
              </a:rPr>
              <a:t>•  Journal minimal : objectif, outil, données, action proposée, décision</a:t>
            </a:r>
            <a:endParaRPr lang="en-US" sz="2200" dirty="0"/>
          </a:p>
          <a:p>
            <a:r>
              <a:rPr lang="en-US" sz="2200" dirty="0">
                <a:solidFill>
                  <a:srgbClr val="334155"/>
                </a:solidFill>
                <a:latin typeface="Calibri" pitchFamily="34" charset="0"/>
                <a:ea typeface="Calibri" pitchFamily="34" charset="-122"/>
                <a:cs typeface="Calibri" pitchFamily="34" charset="-120"/>
              </a:rPr>
              <a:t>•  Critères d’échec : action irréversible, donnée sensible, incertitude ignorée</a:t>
            </a:r>
            <a:endParaRPr lang="en-US" sz="2200" dirty="0"/>
          </a:p>
          <a:p>
            <a:r>
              <a:rPr lang="en-US" sz="2200" dirty="0">
                <a:solidFill>
                  <a:srgbClr val="334155"/>
                </a:solidFill>
                <a:latin typeface="Calibri" pitchFamily="34" charset="0"/>
                <a:ea typeface="Calibri" pitchFamily="34" charset="-122"/>
                <a:cs typeface="Calibri" pitchFamily="34" charset="-120"/>
              </a:rPr>
              <a:t>•  Verdict : vert / orange / rouge + garde-fous associés</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10</a:t>
            </a:r>
            <a:endParaRPr lang="en-US" sz="68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5 — Interprétabilité &amp; traçabilité</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Explication ≠ preuve; plan ≠ autorisation</a:t>
            </a:r>
            <a:endParaRPr lang="en-US" sz="2200" dirty="0"/>
          </a:p>
          <a:p>
            <a:r>
              <a:rPr lang="en-US" sz="2200" dirty="0">
                <a:solidFill>
                  <a:srgbClr val="334155"/>
                </a:solidFill>
                <a:latin typeface="Calibri" pitchFamily="34" charset="0"/>
                <a:ea typeface="Calibri" pitchFamily="34" charset="-122"/>
                <a:cs typeface="Calibri" pitchFamily="34" charset="-120"/>
              </a:rPr>
              <a:t>•  Demander : sources, hypothèses, incertitudes, actions prévues</a:t>
            </a:r>
            <a:endParaRPr lang="en-US" sz="2200" dirty="0"/>
          </a:p>
          <a:p>
            <a:r>
              <a:rPr lang="en-US" sz="2200" dirty="0">
                <a:solidFill>
                  <a:srgbClr val="334155"/>
                </a:solidFill>
                <a:latin typeface="Calibri" pitchFamily="34" charset="0"/>
                <a:ea typeface="Calibri" pitchFamily="34" charset="-122"/>
                <a:cs typeface="Calibri" pitchFamily="34" charset="-120"/>
              </a:rPr>
              <a:t>•  Vérifier les traces : quels outils, quelles données, quel résultat</a:t>
            </a:r>
            <a:endParaRPr lang="en-US" sz="2200" dirty="0"/>
          </a:p>
          <a:p>
            <a:r>
              <a:rPr lang="en-US" sz="2200" dirty="0">
                <a:solidFill>
                  <a:srgbClr val="334155"/>
                </a:solidFill>
                <a:latin typeface="Calibri" pitchFamily="34" charset="0"/>
                <a:ea typeface="Calibri" pitchFamily="34" charset="-122"/>
                <a:cs typeface="Calibri" pitchFamily="34" charset="-120"/>
              </a:rPr>
              <a:t>•  Séparer décision humaine et exécution automatisée</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11</a:t>
            </a:r>
            <a:endParaRPr lang="en-US" sz="68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6 — Red teaming sûr d’agents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Tester les garde-fous; ne pas chercher de dommages réels</a:t>
            </a:r>
            <a:endParaRPr lang="en-US" sz="2200" dirty="0"/>
          </a:p>
          <a:p>
            <a:r>
              <a:rPr lang="en-US" sz="2200" dirty="0">
                <a:solidFill>
                  <a:srgbClr val="334155"/>
                </a:solidFill>
                <a:latin typeface="Calibri" pitchFamily="34" charset="0"/>
                <a:ea typeface="Calibri" pitchFamily="34" charset="-122"/>
                <a:cs typeface="Calibri" pitchFamily="34" charset="-120"/>
              </a:rPr>
              <a:t>•  Prompts génériques : injection, conflit d’objectifs, données privées, urgence</a:t>
            </a:r>
            <a:endParaRPr lang="en-US" sz="2200" dirty="0"/>
          </a:p>
          <a:p>
            <a:r>
              <a:rPr lang="en-US" sz="2200" dirty="0">
                <a:solidFill>
                  <a:srgbClr val="334155"/>
                </a:solidFill>
                <a:latin typeface="Calibri" pitchFamily="34" charset="0"/>
                <a:ea typeface="Calibri" pitchFamily="34" charset="-122"/>
                <a:cs typeface="Calibri" pitchFamily="34" charset="-120"/>
              </a:rPr>
              <a:t>•  Aucun détail opérationnel nuisible; aucun test sur personnes réelles</a:t>
            </a:r>
            <a:endParaRPr lang="en-US" sz="2200" dirty="0"/>
          </a:p>
          <a:p>
            <a:r>
              <a:rPr lang="en-US" sz="2200" dirty="0">
                <a:solidFill>
                  <a:srgbClr val="334155"/>
                </a:solidFill>
                <a:latin typeface="Calibri" pitchFamily="34" charset="0"/>
                <a:ea typeface="Calibri" pitchFamily="34" charset="-122"/>
                <a:cs typeface="Calibri" pitchFamily="34" charset="-120"/>
              </a:rPr>
              <a:t>•  Si échec : arrêter, documenter, corriger, retester</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12</a:t>
            </a:r>
            <a:endParaRPr lang="en-US" sz="68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7 — Gouvernance &amp; registres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Politique d’usage des agents : rôles, limites, approbations</a:t>
            </a:r>
            <a:endParaRPr lang="en-US" sz="2200" dirty="0"/>
          </a:p>
          <a:p>
            <a:r>
              <a:rPr lang="en-US" sz="2200" dirty="0">
                <a:solidFill>
                  <a:srgbClr val="334155"/>
                </a:solidFill>
                <a:latin typeface="Calibri" pitchFamily="34" charset="0"/>
                <a:ea typeface="Calibri" pitchFamily="34" charset="-122"/>
                <a:cs typeface="Calibri" pitchFamily="34" charset="-120"/>
              </a:rPr>
              <a:t>•  Registre : outils, permissions, responsables, risques, incidents</a:t>
            </a:r>
            <a:endParaRPr lang="en-US" sz="2200" dirty="0"/>
          </a:p>
          <a:p>
            <a:r>
              <a:rPr lang="en-US" sz="2200" dirty="0">
                <a:solidFill>
                  <a:srgbClr val="334155"/>
                </a:solidFill>
                <a:latin typeface="Calibri" pitchFamily="34" charset="0"/>
                <a:ea typeface="Calibri" pitchFamily="34" charset="-122"/>
                <a:cs typeface="Calibri" pitchFamily="34" charset="-120"/>
              </a:rPr>
              <a:t>•  Conflits d’intérêts : déclarer → retrait si nécessaire → trace</a:t>
            </a:r>
            <a:endParaRPr lang="en-US" sz="2200" dirty="0"/>
          </a:p>
          <a:p>
            <a:r>
              <a:rPr lang="en-US" sz="2200" dirty="0">
                <a:solidFill>
                  <a:srgbClr val="334155"/>
                </a:solidFill>
                <a:latin typeface="Calibri" pitchFamily="34" charset="0"/>
                <a:ea typeface="Calibri" pitchFamily="34" charset="-122"/>
                <a:cs typeface="Calibri" pitchFamily="34" charset="-120"/>
              </a:rPr>
              <a:t>•  Revue périodique : versions, changements, leçons apprises</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13</a:t>
            </a:r>
            <a:endParaRPr lang="en-US" sz="68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Checklist opérationnelle — 48h / 7 jours / 30 jours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48h : choisir un cas d’usage simple et écrire ce que l’agent ne peut pas faire</a:t>
            </a:r>
            <a:endParaRPr lang="en-US" sz="2200" dirty="0"/>
          </a:p>
          <a:p>
            <a:r>
              <a:rPr lang="en-US" sz="2200" dirty="0">
                <a:solidFill>
                  <a:srgbClr val="334155"/>
                </a:solidFill>
                <a:latin typeface="Calibri" pitchFamily="34" charset="0"/>
                <a:ea typeface="Calibri" pitchFamily="34" charset="-122"/>
                <a:cs typeface="Calibri" pitchFamily="34" charset="-120"/>
              </a:rPr>
              <a:t>•  7 jours : tester 4 scénarios — normal, échec, abus, cas limite</a:t>
            </a:r>
            <a:endParaRPr lang="en-US" sz="2200" dirty="0"/>
          </a:p>
          <a:p>
            <a:r>
              <a:rPr lang="en-US" sz="2200" dirty="0">
                <a:solidFill>
                  <a:srgbClr val="334155"/>
                </a:solidFill>
                <a:latin typeface="Calibri" pitchFamily="34" charset="0"/>
                <a:ea typeface="Calibri" pitchFamily="34" charset="-122"/>
                <a:cs typeface="Calibri" pitchFamily="34" charset="-120"/>
              </a:rPr>
              <a:t>•  30 jours : revoir permissions, journal, incidents et décisions</a:t>
            </a:r>
            <a:endParaRPr lang="en-US" sz="2200" dirty="0"/>
          </a:p>
          <a:p>
            <a:r>
              <a:rPr lang="en-US" sz="2200" dirty="0">
                <a:solidFill>
                  <a:srgbClr val="334155"/>
                </a:solidFill>
                <a:latin typeface="Calibri" pitchFamily="34" charset="0"/>
                <a:ea typeface="Calibri" pitchFamily="34" charset="-122"/>
                <a:cs typeface="Calibri" pitchFamily="34" charset="-120"/>
              </a:rPr>
              <a:t>•  Toujours : validation humaine avant action sensible ou irréversible</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14</a:t>
            </a:r>
            <a:endParaRPr lang="en-US" sz="68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Quiz final — questions 1 à 5</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14400" y="1627632"/>
            <a:ext cx="8915400" cy="4343400"/>
          </a:xfrm>
          <a:prstGeom prst="rect">
            <a:avLst/>
          </a:prstGeom>
          <a:noFill/>
          <a:ln/>
        </p:spPr>
        <p:txBody>
          <a:bodyPr wrap="square" lIns="635" tIns="635" rIns="635" bIns="635" rtlCol="0" anchor="ctr">
            <a:normAutofit/>
          </a:bodyPr>
          <a:lstStyle/>
          <a:p>
            <a:r>
              <a:rPr lang="en-US" sz="1820" dirty="0">
                <a:solidFill>
                  <a:srgbClr val="334155"/>
                </a:solidFill>
                <a:latin typeface="Calibri" pitchFamily="34" charset="0"/>
                <a:ea typeface="Calibri" pitchFamily="34" charset="-122"/>
                <a:cs typeface="Calibri" pitchFamily="34" charset="-120"/>
              </a:rPr>
              <a:t>1. V/F : un agent IA peut agir via des outils externes.</a:t>
            </a:r>
            <a:endParaRPr lang="en-US" sz="1820" dirty="0"/>
          </a:p>
          <a:p>
            <a:r>
              <a:rPr lang="en-US" sz="1820" dirty="0">
                <a:solidFill>
                  <a:srgbClr val="334155"/>
                </a:solidFill>
                <a:latin typeface="Calibri" pitchFamily="34" charset="0"/>
                <a:ea typeface="Calibri" pitchFamily="34" charset="-122"/>
                <a:cs typeface="Calibri" pitchFamily="34" charset="-120"/>
              </a:rPr>
              <a:t>2. QCM : premier garde-fou ? a) autonomie totale b) moindre privilège c) secret d) vitesse</a:t>
            </a:r>
            <a:endParaRPr lang="en-US" sz="1820" dirty="0"/>
          </a:p>
          <a:p>
            <a:r>
              <a:rPr lang="en-US" sz="1820" dirty="0">
                <a:solidFill>
                  <a:srgbClr val="334155"/>
                </a:solidFill>
                <a:latin typeface="Calibri" pitchFamily="34" charset="0"/>
                <a:ea typeface="Calibri" pitchFamily="34" charset="-122"/>
                <a:cs typeface="Calibri" pitchFamily="34" charset="-120"/>
              </a:rPr>
              <a:t>3. V/F : un plan généré par l’agent équivaut à une autorisation.</a:t>
            </a:r>
            <a:endParaRPr lang="en-US" sz="1820" dirty="0"/>
          </a:p>
          <a:p>
            <a:r>
              <a:rPr lang="en-US" sz="1820" dirty="0">
                <a:solidFill>
                  <a:srgbClr val="334155"/>
                </a:solidFill>
                <a:latin typeface="Calibri" pitchFamily="34" charset="0"/>
                <a:ea typeface="Calibri" pitchFamily="34" charset="-122"/>
                <a:cs typeface="Calibri" pitchFamily="34" charset="-120"/>
              </a:rPr>
              <a:t>4. Réponse courte : deux actions à garder sous validation humaine.</a:t>
            </a:r>
            <a:endParaRPr lang="en-US" sz="1820" dirty="0"/>
          </a:p>
          <a:p>
            <a:r>
              <a:rPr lang="en-US" sz="1820" dirty="0">
                <a:solidFill>
                  <a:srgbClr val="334155"/>
                </a:solidFill>
                <a:latin typeface="Calibri" pitchFamily="34" charset="0"/>
                <a:ea typeface="Calibri" pitchFamily="34" charset="-122"/>
                <a:cs typeface="Calibri" pitchFamily="34" charset="-120"/>
              </a:rPr>
              <a:t>5. QCM : une injection peut venir d’un a) document/site/message b) logo c) police d) hasard</a:t>
            </a:r>
            <a:endParaRPr lang="en-US" sz="182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15</a:t>
            </a:r>
            <a:endParaRPr lang="en-US" sz="68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Quiz final — questions 6 à 10</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14400" y="1627632"/>
            <a:ext cx="8915400" cy="4343400"/>
          </a:xfrm>
          <a:prstGeom prst="rect">
            <a:avLst/>
          </a:prstGeom>
          <a:noFill/>
          <a:ln/>
        </p:spPr>
        <p:txBody>
          <a:bodyPr wrap="square" lIns="635" tIns="635" rIns="635" bIns="635" rtlCol="0" anchor="ctr">
            <a:normAutofit/>
          </a:bodyPr>
          <a:lstStyle/>
          <a:p>
            <a:r>
              <a:rPr lang="en-US" sz="1880" dirty="0">
                <a:solidFill>
                  <a:srgbClr val="334155"/>
                </a:solidFill>
                <a:latin typeface="Calibri" pitchFamily="34" charset="0"/>
                <a:ea typeface="Calibri" pitchFamily="34" charset="-122"/>
                <a:cs typeface="Calibri" pitchFamily="34" charset="-120"/>
              </a:rPr>
              <a:t>6. V/F : journaliser les actions aide l’audit et la correction.</a:t>
            </a:r>
            <a:endParaRPr lang="en-US" sz="1880" dirty="0"/>
          </a:p>
          <a:p>
            <a:r>
              <a:rPr lang="en-US" sz="1880" dirty="0">
                <a:solidFill>
                  <a:srgbClr val="334155"/>
                </a:solidFill>
                <a:latin typeface="Calibri" pitchFamily="34" charset="0"/>
                <a:ea typeface="Calibri" pitchFamily="34" charset="-122"/>
                <a:cs typeface="Calibri" pitchFamily="34" charset="-120"/>
              </a:rPr>
              <a:t>7. Réponse courte : deux éléments d’un journal minimal.</a:t>
            </a:r>
            <a:endParaRPr lang="en-US" sz="1880" dirty="0"/>
          </a:p>
          <a:p>
            <a:r>
              <a:rPr lang="en-US" sz="1880" dirty="0">
                <a:solidFill>
                  <a:srgbClr val="334155"/>
                </a:solidFill>
                <a:latin typeface="Calibri" pitchFamily="34" charset="0"/>
                <a:ea typeface="Calibri" pitchFamily="34" charset="-122"/>
                <a:cs typeface="Calibri" pitchFamily="34" charset="-120"/>
              </a:rPr>
              <a:t>8. QCM : courriel sensible proposé ? a) valider b) ignorer c) publier d) effacer la trace</a:t>
            </a:r>
            <a:endParaRPr lang="en-US" sz="1880" dirty="0"/>
          </a:p>
          <a:p>
            <a:r>
              <a:rPr lang="en-US" sz="1880" dirty="0">
                <a:solidFill>
                  <a:srgbClr val="334155"/>
                </a:solidFill>
                <a:latin typeface="Calibri" pitchFamily="34" charset="0"/>
                <a:ea typeface="Calibri" pitchFamily="34" charset="-122"/>
                <a:cs typeface="Calibri" pitchFamily="34" charset="-120"/>
              </a:rPr>
              <a:t>9. V/F : les tests doivent éviter détails nuisibles et données réelles.</a:t>
            </a:r>
            <a:endParaRPr lang="en-US" sz="1880" dirty="0"/>
          </a:p>
          <a:p>
            <a:r>
              <a:rPr lang="en-US" sz="1880" dirty="0">
                <a:solidFill>
                  <a:srgbClr val="334155"/>
                </a:solidFill>
                <a:latin typeface="Calibri" pitchFamily="34" charset="0"/>
                <a:ea typeface="Calibri" pitchFamily="34" charset="-122"/>
                <a:cs typeface="Calibri" pitchFamily="34" charset="-120"/>
              </a:rPr>
              <a:t>10. Réponse courte : formulez une décision « acceptable avec garde-fous ».</a:t>
            </a:r>
            <a:endParaRPr lang="en-US" sz="188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16</a:t>
            </a:r>
            <a:endParaRPr lang="en-US" sz="68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Corrigé du quiz</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14400" y="1627632"/>
            <a:ext cx="8915400" cy="4160520"/>
          </a:xfrm>
          <a:prstGeom prst="rect">
            <a:avLst/>
          </a:prstGeom>
          <a:noFill/>
          <a:ln/>
        </p:spPr>
        <p:txBody>
          <a:bodyPr wrap="square" lIns="635" tIns="635" rIns="635" bIns="635" rtlCol="0" anchor="ctr">
            <a:normAutofit/>
          </a:bodyPr>
          <a:lstStyle/>
          <a:p>
            <a:r>
              <a:rPr lang="en-US" sz="1950" dirty="0">
                <a:solidFill>
                  <a:srgbClr val="334155"/>
                </a:solidFill>
                <a:latin typeface="Calibri" pitchFamily="34" charset="0"/>
                <a:ea typeface="Calibri" pitchFamily="34" charset="-122"/>
                <a:cs typeface="Calibri" pitchFamily="34" charset="-120"/>
              </a:rPr>
              <a:t>1 Vrai • 2 b • 3 Faux • 4 ex. envoi, achat, suppression, publication</a:t>
            </a:r>
            <a:endParaRPr lang="en-US" sz="1950" dirty="0"/>
          </a:p>
          <a:p>
            <a:r>
              <a:rPr lang="en-US" sz="1950" dirty="0">
                <a:solidFill>
                  <a:srgbClr val="334155"/>
                </a:solidFill>
                <a:latin typeface="Calibri" pitchFamily="34" charset="0"/>
                <a:ea typeface="Calibri" pitchFamily="34" charset="-122"/>
                <a:cs typeface="Calibri" pitchFamily="34" charset="-120"/>
              </a:rPr>
              <a:t>5 a • 6 Vrai • 7 objectif, outil, données, action proposée, décision</a:t>
            </a:r>
            <a:endParaRPr lang="en-US" sz="1950" dirty="0"/>
          </a:p>
          <a:p>
            <a:r>
              <a:rPr lang="en-US" sz="1950" dirty="0">
                <a:solidFill>
                  <a:srgbClr val="334155"/>
                </a:solidFill>
                <a:latin typeface="Calibri" pitchFamily="34" charset="0"/>
                <a:ea typeface="Calibri" pitchFamily="34" charset="-122"/>
                <a:cs typeface="Calibri" pitchFamily="34" charset="-120"/>
              </a:rPr>
              <a:t>8 a • 9 Vrai</a:t>
            </a:r>
            <a:endParaRPr lang="en-US" sz="1950" dirty="0"/>
          </a:p>
          <a:p>
            <a:r>
              <a:rPr lang="en-US" sz="1950" dirty="0">
                <a:solidFill>
                  <a:srgbClr val="334155"/>
                </a:solidFill>
                <a:latin typeface="Calibri" pitchFamily="34" charset="0"/>
                <a:ea typeface="Calibri" pitchFamily="34" charset="-122"/>
                <a:cs typeface="Calibri" pitchFamily="34" charset="-120"/>
              </a:rPr>
              <a:t>10 Exemple : acceptable avec permissions limitées, brouillon, validation, trace</a:t>
            </a:r>
            <a:endParaRPr lang="en-US" sz="195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17</a:t>
            </a:r>
            <a:endParaRPr lang="en-US" sz="68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Ressources gratuites &amp; références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14400" y="1627632"/>
            <a:ext cx="8915400" cy="4160520"/>
          </a:xfrm>
          <a:prstGeom prst="rect">
            <a:avLst/>
          </a:prstGeom>
          <a:noFill/>
          <a:ln/>
        </p:spPr>
        <p:txBody>
          <a:bodyPr wrap="square" lIns="635" tIns="635" rIns="635" bIns="635" rtlCol="0" anchor="ctr">
            <a:normAutofit/>
          </a:bodyPr>
          <a:lstStyle/>
          <a:p>
            <a:r>
              <a:rPr lang="en-US" sz="2020" dirty="0">
                <a:solidFill>
                  <a:srgbClr val="334155"/>
                </a:solidFill>
                <a:latin typeface="Calibri" pitchFamily="34" charset="0"/>
                <a:ea typeface="Calibri" pitchFamily="34" charset="-122"/>
                <a:cs typeface="Calibri" pitchFamily="34" charset="-120"/>
              </a:rPr>
              <a:t>•  Site : fondationintelligence.github.io — modules, exercices, quiz, corrigés</a:t>
            </a:r>
            <a:endParaRPr lang="en-US" sz="2020" dirty="0"/>
          </a:p>
          <a:p>
            <a:r>
              <a:rPr lang="en-US" sz="2020" dirty="0">
                <a:solidFill>
                  <a:srgbClr val="334155"/>
                </a:solidFill>
                <a:latin typeface="Calibri" pitchFamily="34" charset="0"/>
                <a:ea typeface="Calibri" pitchFamily="34" charset="-122"/>
                <a:cs typeface="Calibri" pitchFamily="34" charset="-120"/>
              </a:rPr>
              <a:t>•  Webinaire 1 : replay public YouTube — https://youtu.be/_0dd2VwN28A</a:t>
            </a:r>
            <a:endParaRPr lang="en-US" sz="2020" dirty="0"/>
          </a:p>
          <a:p>
            <a:r>
              <a:rPr lang="en-US" sz="2020" dirty="0">
                <a:solidFill>
                  <a:srgbClr val="334155"/>
                </a:solidFill>
                <a:latin typeface="Calibri" pitchFamily="34" charset="0"/>
                <a:ea typeface="Calibri" pitchFamily="34" charset="-122"/>
                <a:cs typeface="Calibri" pitchFamily="34" charset="-120"/>
              </a:rPr>
              <a:t>•  Références : NIST AI RMF / NIST AI 600-1; OWASP Agentic AI / Top 10 2026</a:t>
            </a:r>
            <a:endParaRPr lang="en-US" sz="2020" dirty="0"/>
          </a:p>
          <a:p>
            <a:r>
              <a:rPr lang="en-US" sz="2020" dirty="0">
                <a:solidFill>
                  <a:srgbClr val="334155"/>
                </a:solidFill>
                <a:latin typeface="Calibri" pitchFamily="34" charset="0"/>
                <a:ea typeface="Calibri" pitchFamily="34" charset="-122"/>
                <a:cs typeface="Calibri" pitchFamily="34" charset="-120"/>
              </a:rPr>
              <a:t>•  Transparence : journal public, historique de versions, gouvernance, supports</a:t>
            </a:r>
            <a:endParaRPr lang="en-US" sz="202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18</a:t>
            </a:r>
            <a:endParaRPr lang="en-US" sz="68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777240" y="868680"/>
            <a:ext cx="10241280" cy="1143000"/>
          </a:xfrm>
          <a:prstGeom prst="rect">
            <a:avLst/>
          </a:prstGeom>
          <a:noFill/>
          <a:ln/>
        </p:spPr>
        <p:txBody>
          <a:bodyPr wrap="square" lIns="0" tIns="0" rIns="0" bIns="0" rtlCol="0" anchor="ctr">
            <a:normAutofit/>
          </a:bodyPr>
          <a:lstStyle/>
          <a:p>
            <a:pPr indent="0" marL="0">
              <a:buNone/>
            </a:pPr>
            <a:r>
              <a:rPr lang="en-US" sz="3700" b="1" dirty="0">
                <a:solidFill>
                  <a:srgbClr val="0F172A"/>
                </a:solidFill>
                <a:latin typeface="Calibri" pitchFamily="34" charset="0"/>
                <a:ea typeface="Calibri" pitchFamily="34" charset="-122"/>
                <a:cs typeface="Calibri" pitchFamily="34" charset="-120"/>
              </a:rPr>
              <a:t>Webinaire éducatif public</a:t>
            </a:r>
            <a:endParaRPr lang="en-US" sz="3700" dirty="0"/>
          </a:p>
          <a:p>
            <a:pPr indent="0" marL="0">
              <a:buNone/>
            </a:pPr>
            <a:r>
              <a:rPr lang="en-US" sz="3700" b="1" dirty="0">
                <a:solidFill>
                  <a:srgbClr val="0F172A"/>
                </a:solidFill>
                <a:latin typeface="Calibri" pitchFamily="34" charset="0"/>
                <a:ea typeface="Calibri" pitchFamily="34" charset="-122"/>
                <a:cs typeface="Calibri" pitchFamily="34" charset="-120"/>
              </a:rPr>
              <a:t>Littératie en sécurité de l’IA Agentique</a:t>
            </a:r>
            <a:endParaRPr lang="en-US" sz="3700" dirty="0"/>
          </a:p>
        </p:txBody>
      </p:sp>
      <p:sp>
        <p:nvSpPr>
          <p:cNvPr id="4" name="Shape 2"/>
          <p:cNvSpPr/>
          <p:nvPr/>
        </p:nvSpPr>
        <p:spPr>
          <a:xfrm>
            <a:off x="777240" y="2240280"/>
            <a:ext cx="10515600" cy="20574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1115568" y="2606040"/>
            <a:ext cx="9601200" cy="1353312"/>
          </a:xfrm>
          <a:prstGeom prst="rect">
            <a:avLst/>
          </a:prstGeom>
          <a:noFill/>
          <a:ln/>
        </p:spPr>
        <p:txBody>
          <a:bodyPr wrap="square" lIns="0" tIns="0" rIns="0" bIns="0" rtlCol="0" anchor="ctr">
            <a:normAutofit/>
          </a:bodyPr>
          <a:lstStyle/>
          <a:p>
            <a:pPr indent="0" marL="0">
              <a:buNone/>
            </a:pPr>
            <a:r>
              <a:rPr lang="en-US" sz="1750" dirty="0">
                <a:solidFill>
                  <a:srgbClr val="334155"/>
                </a:solidFill>
                <a:latin typeface="Calibri" pitchFamily="34" charset="0"/>
                <a:ea typeface="Calibri" pitchFamily="34" charset="-122"/>
                <a:cs typeface="Calibri" pitchFamily="34" charset="-120"/>
              </a:rPr>
              <a:t>Fondation Intelligence / Intelligence Foundation</a:t>
            </a:r>
            <a:endParaRPr lang="en-US" sz="1750" dirty="0"/>
          </a:p>
          <a:p>
            <a:pPr indent="0" marL="0">
              <a:buNone/>
            </a:pPr>
            <a:r>
              <a:rPr lang="en-US" sz="1750" dirty="0">
                <a:solidFill>
                  <a:srgbClr val="334155"/>
                </a:solidFill>
                <a:latin typeface="Calibri" pitchFamily="34" charset="0"/>
                <a:ea typeface="Calibri" pitchFamily="34" charset="-122"/>
                <a:cs typeface="Calibri" pitchFamily="34" charset="-120"/>
              </a:rPr>
              <a:t>Organisme de bienfaisance enregistré (NE/BN : 855938502 RR0001)</a:t>
            </a:r>
            <a:endParaRPr lang="en-US" sz="1750" dirty="0"/>
          </a:p>
          <a:p>
            <a:pPr indent="0" marL="0">
              <a:buNone/>
            </a:pPr>
            <a:r>
              <a:rPr lang="en-US" sz="1750" dirty="0">
                <a:solidFill>
                  <a:srgbClr val="334155"/>
                </a:solidFill>
                <a:latin typeface="Calibri" pitchFamily="34" charset="0"/>
                <a:ea typeface="Calibri" pitchFamily="34" charset="-122"/>
                <a:cs typeface="Calibri" pitchFamily="34" charset="-120"/>
              </a:rPr>
              <a:t>Gratuit • Non commercial • Intérêt public</a:t>
            </a:r>
            <a:endParaRPr lang="en-US" sz="1750" dirty="0"/>
          </a:p>
          <a:p>
            <a:pPr indent="0" marL="0">
              <a:buNone/>
            </a:pPr>
            <a:r>
              <a:rPr lang="en-US" sz="1750" dirty="0">
                <a:solidFill>
                  <a:srgbClr val="334155"/>
                </a:solidFill>
                <a:latin typeface="Calibri" pitchFamily="34" charset="0"/>
                <a:ea typeface="Calibri" pitchFamily="34" charset="-122"/>
                <a:cs typeface="Calibri" pitchFamily="34" charset="-120"/>
              </a:rPr>
              <a:t>Ressources et quiz : https://fondationintelligence.github.io/</a:t>
            </a:r>
            <a:endParaRPr lang="en-US" sz="1750" dirty="0"/>
          </a:p>
        </p:txBody>
      </p:sp>
      <p:sp>
        <p:nvSpPr>
          <p:cNvPr id="6" name="Text 4"/>
          <p:cNvSpPr/>
          <p:nvPr/>
        </p:nvSpPr>
        <p:spPr>
          <a:xfrm>
            <a:off x="777240" y="5897880"/>
            <a:ext cx="8915400" cy="228600"/>
          </a:xfrm>
          <a:prstGeom prst="rect">
            <a:avLst/>
          </a:prstGeom>
          <a:noFill/>
          <a:ln/>
        </p:spPr>
        <p:txBody>
          <a:bodyPr wrap="square" lIns="0" tIns="0" rIns="0" bIns="0" rtlCol="0" anchor="ctr"/>
          <a:lstStyle/>
          <a:p>
            <a:pPr indent="0" marL="0">
              <a:buNone/>
            </a:pPr>
            <a:r>
              <a:rPr lang="en-US" sz="850" dirty="0">
                <a:solidFill>
                  <a:srgbClr val="64748B"/>
                </a:solidFill>
                <a:latin typeface="Calibri" pitchFamily="34" charset="0"/>
                <a:ea typeface="Calibri" pitchFamily="34" charset="-122"/>
                <a:cs typeface="Calibri" pitchFamily="34" charset="-120"/>
              </a:rPr>
              <a:t>Animateurs : Vincent Boucher &amp; Stéphanie Tessier  •  Date : lundi 27 avril 2026 (Montréal)</a:t>
            </a:r>
            <a:endParaRPr lang="en-US" sz="850" dirty="0"/>
          </a:p>
        </p:txBody>
      </p:sp>
      <p:sp>
        <p:nvSpPr>
          <p:cNvPr id="7" name="Text 5"/>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8" name="Text 6"/>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a:t>
            </a:r>
            <a:endParaRPr lang="en-US" sz="68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Conclusion — prochaines étapes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Quiz final : vérifier la compréhension, puis consulter le corrigé</a:t>
            </a:r>
            <a:endParaRPr lang="en-US" sz="2200" dirty="0"/>
          </a:p>
          <a:p>
            <a:r>
              <a:rPr lang="en-US" sz="2200" dirty="0">
                <a:solidFill>
                  <a:srgbClr val="334155"/>
                </a:solidFill>
                <a:latin typeface="Calibri" pitchFamily="34" charset="0"/>
                <a:ea typeface="Calibri" pitchFamily="34" charset="-122"/>
                <a:cs typeface="Calibri" pitchFamily="34" charset="-120"/>
              </a:rPr>
              <a:t>•  48h : relire la méthode et choisir un cas d’usage agentique simple</a:t>
            </a:r>
            <a:endParaRPr lang="en-US" sz="2200" dirty="0"/>
          </a:p>
          <a:p>
            <a:r>
              <a:rPr lang="en-US" sz="2200" dirty="0">
                <a:solidFill>
                  <a:srgbClr val="334155"/>
                </a:solidFill>
                <a:latin typeface="Calibri" pitchFamily="34" charset="0"/>
                <a:ea typeface="Calibri" pitchFamily="34" charset="-122"/>
                <a:cs typeface="Calibri" pitchFamily="34" charset="-120"/>
              </a:rPr>
              <a:t>•  7 jours / 30 jours : tester, journaliser, revoir les garde-fous</a:t>
            </a:r>
            <a:endParaRPr lang="en-US" sz="2200" dirty="0"/>
          </a:p>
          <a:p>
            <a:r>
              <a:rPr lang="en-US" sz="2200" dirty="0">
                <a:solidFill>
                  <a:srgbClr val="334155"/>
                </a:solidFill>
                <a:latin typeface="Calibri" pitchFamily="34" charset="0"/>
                <a:ea typeface="Calibri" pitchFamily="34" charset="-122"/>
                <a:cs typeface="Calibri" pitchFamily="34" charset="-120"/>
              </a:rPr>
              <a:t>•  Merci — ressources gratuites sur le site de la Fondation</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19</a:t>
            </a:r>
            <a:endParaRPr lang="en-US" sz="68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Mission &amp; cadre non commercial</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Avancement de l’éducation du public (intérêt général)</a:t>
            </a:r>
            <a:endParaRPr lang="en-US" sz="2200" dirty="0"/>
          </a:p>
          <a:p>
            <a:r>
              <a:rPr lang="en-US" sz="2200" dirty="0">
                <a:solidFill>
                  <a:srgbClr val="334155"/>
                </a:solidFill>
                <a:latin typeface="Calibri" pitchFamily="34" charset="0"/>
                <a:ea typeface="Calibri" pitchFamily="34" charset="-122"/>
                <a:cs typeface="Calibri" pitchFamily="34" charset="-120"/>
              </a:rPr>
              <a:t>•  Gratuit : accès public aux modules, exercices, quiz et corrigés</a:t>
            </a:r>
            <a:endParaRPr lang="en-US" sz="2200" dirty="0"/>
          </a:p>
          <a:p>
            <a:r>
              <a:rPr lang="en-US" sz="2200" dirty="0">
                <a:solidFill>
                  <a:srgbClr val="334155"/>
                </a:solidFill>
                <a:latin typeface="Calibri" pitchFamily="34" charset="0"/>
                <a:ea typeface="Calibri" pitchFamily="34" charset="-122"/>
                <a:cs typeface="Calibri" pitchFamily="34" charset="-120"/>
              </a:rPr>
              <a:t>•  Non commercial : aucune vente, monétisation ou avantage privé par la Fondation</a:t>
            </a:r>
            <a:endParaRPr lang="en-US" sz="2200" dirty="0"/>
          </a:p>
          <a:p>
            <a:r>
              <a:rPr lang="en-US" sz="2200" dirty="0">
                <a:solidFill>
                  <a:srgbClr val="334155"/>
                </a:solidFill>
                <a:latin typeface="Calibri" pitchFamily="34" charset="0"/>
                <a:ea typeface="Calibri" pitchFamily="34" charset="-122"/>
                <a:cs typeface="Calibri" pitchFamily="34" charset="-120"/>
              </a:rPr>
              <a:t>•  Sécurité : pas d’instructions nuisibles; refus + alternatives légitimes</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2</a:t>
            </a:r>
            <a:endParaRPr lang="en-US" sz="68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Objectifs d’apprentissage</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Définir : agent, autonomie, outil, mémoire, permission et supervision</a:t>
            </a:r>
            <a:endParaRPr lang="en-US" sz="2200" dirty="0"/>
          </a:p>
          <a:p>
            <a:r>
              <a:rPr lang="en-US" sz="2200" dirty="0">
                <a:solidFill>
                  <a:srgbClr val="334155"/>
                </a:solidFill>
                <a:latin typeface="Calibri" pitchFamily="34" charset="0"/>
                <a:ea typeface="Calibri" pitchFamily="34" charset="-122"/>
                <a:cs typeface="Calibri" pitchFamily="34" charset="-120"/>
              </a:rPr>
              <a:t>•  Reconnaître les risques : erreur d’action, permission, injection, données</a:t>
            </a:r>
            <a:endParaRPr lang="en-US" sz="2200" dirty="0"/>
          </a:p>
          <a:p>
            <a:r>
              <a:rPr lang="en-US" sz="2200" dirty="0">
                <a:solidFill>
                  <a:srgbClr val="334155"/>
                </a:solidFill>
                <a:latin typeface="Calibri" pitchFamily="34" charset="0"/>
                <a:ea typeface="Calibri" pitchFamily="34" charset="-122"/>
                <a:cs typeface="Calibri" pitchFamily="34" charset="-120"/>
              </a:rPr>
              <a:t>•  Appliquer : Objectif → Scénarios → Critères → Garde-fous → Décision</a:t>
            </a:r>
            <a:endParaRPr lang="en-US" sz="2200" dirty="0"/>
          </a:p>
          <a:p>
            <a:r>
              <a:rPr lang="en-US" sz="2200" dirty="0">
                <a:solidFill>
                  <a:srgbClr val="334155"/>
                </a:solidFill>
                <a:latin typeface="Calibri" pitchFamily="34" charset="0"/>
                <a:ea typeface="Calibri" pitchFamily="34" charset="-122"/>
                <a:cs typeface="Calibri" pitchFamily="34" charset="-120"/>
              </a:rPr>
              <a:t>•  Choisir des garde-fous : moindre privilège, validation humaine, trace</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3</a:t>
            </a:r>
            <a:endParaRPr lang="en-US" sz="68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Lien avec Webinaire 1 &amp; structure</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Webinaire 1 : limites, biais, hallucinations, audit, red teaming, gouvernance</a:t>
            </a:r>
            <a:endParaRPr lang="en-US" sz="2200" dirty="0"/>
          </a:p>
          <a:p>
            <a:r>
              <a:rPr lang="en-US" sz="2200" dirty="0">
                <a:solidFill>
                  <a:srgbClr val="334155"/>
                </a:solidFill>
                <a:latin typeface="Calibri" pitchFamily="34" charset="0"/>
                <a:ea typeface="Calibri" pitchFamily="34" charset="-122"/>
                <a:cs typeface="Calibri" pitchFamily="34" charset="-120"/>
              </a:rPr>
              <a:t>•  Webinaire 2 : quand l’IA utilise outils, mémoire, APIs ou workflows</a:t>
            </a:r>
            <a:endParaRPr lang="en-US" sz="2200" dirty="0"/>
          </a:p>
          <a:p>
            <a:r>
              <a:rPr lang="en-US" sz="2200" dirty="0">
                <a:solidFill>
                  <a:srgbClr val="334155"/>
                </a:solidFill>
                <a:latin typeface="Calibri" pitchFamily="34" charset="0"/>
                <a:ea typeface="Calibri" pitchFamily="34" charset="-122"/>
                <a:cs typeface="Calibri" pitchFamily="34" charset="-120"/>
              </a:rPr>
              <a:t>•  Méthode : concepts → exercice guidé → quiz → corrigé</a:t>
            </a:r>
            <a:endParaRPr lang="en-US" sz="2200" dirty="0"/>
          </a:p>
          <a:p>
            <a:r>
              <a:rPr lang="en-US" sz="2200" dirty="0">
                <a:solidFill>
                  <a:srgbClr val="334155"/>
                </a:solidFill>
                <a:latin typeface="Calibri" pitchFamily="34" charset="0"/>
                <a:ea typeface="Calibri" pitchFamily="34" charset="-122"/>
                <a:cs typeface="Calibri" pitchFamily="34" charset="-120"/>
              </a:rPr>
              <a:t>•  Règle clé : plus d’autonomie = plus de garde-fous</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4</a:t>
            </a:r>
            <a:endParaRPr lang="en-US" sz="68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0 — Qu’est-ce qu’un agent IA ?</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Système d’IA + objectif + capacité de choisir des étapes</a:t>
            </a:r>
            <a:endParaRPr lang="en-US" sz="2200" dirty="0"/>
          </a:p>
          <a:p>
            <a:r>
              <a:rPr lang="en-US" sz="2200" dirty="0">
                <a:solidFill>
                  <a:srgbClr val="334155"/>
                </a:solidFill>
                <a:latin typeface="Calibri" pitchFamily="34" charset="0"/>
                <a:ea typeface="Calibri" pitchFamily="34" charset="-122"/>
                <a:cs typeface="Calibri" pitchFamily="34" charset="-120"/>
              </a:rPr>
              <a:t>•  Utilise parfois des outils : recherche, courriel, calendrier, fichiers, API</a:t>
            </a:r>
            <a:endParaRPr lang="en-US" sz="2200" dirty="0"/>
          </a:p>
          <a:p>
            <a:r>
              <a:rPr lang="en-US" sz="2200" dirty="0">
                <a:solidFill>
                  <a:srgbClr val="334155"/>
                </a:solidFill>
                <a:latin typeface="Calibri" pitchFamily="34" charset="0"/>
                <a:ea typeface="Calibri" pitchFamily="34" charset="-122"/>
                <a:cs typeface="Calibri" pitchFamily="34" charset="-120"/>
              </a:rPr>
              <a:t>•  Peut garder contexte / mémoire et proposer ou déclencher des actions</a:t>
            </a:r>
            <a:endParaRPr lang="en-US" sz="2200" dirty="0"/>
          </a:p>
          <a:p>
            <a:r>
              <a:rPr lang="en-US" sz="2200" dirty="0">
                <a:solidFill>
                  <a:srgbClr val="334155"/>
                </a:solidFill>
                <a:latin typeface="Calibri" pitchFamily="34" charset="0"/>
                <a:ea typeface="Calibri" pitchFamily="34" charset="-122"/>
                <a:cs typeface="Calibri" pitchFamily="34" charset="-120"/>
              </a:rPr>
              <a:t>•  Agentivité = capacité d’agir; autonomie = degré de liberté accordé</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5</a:t>
            </a:r>
            <a:endParaRPr lang="en-US" sz="68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1 — Méthode d’évaluation agentique</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1) Objectif autorisé : ce que l’agent peut faire — et ne doit pas faire</a:t>
            </a:r>
            <a:endParaRPr lang="en-US" sz="2200" dirty="0"/>
          </a:p>
          <a:p>
            <a:r>
              <a:rPr lang="en-US" sz="2200" dirty="0">
                <a:solidFill>
                  <a:srgbClr val="334155"/>
                </a:solidFill>
                <a:latin typeface="Calibri" pitchFamily="34" charset="0"/>
                <a:ea typeface="Calibri" pitchFamily="34" charset="-122"/>
                <a:cs typeface="Calibri" pitchFamily="34" charset="-120"/>
              </a:rPr>
              <a:t>•  2) Scénarios : normal + échec + abus + cas limite</a:t>
            </a:r>
            <a:endParaRPr lang="en-US" sz="2200" dirty="0"/>
          </a:p>
          <a:p>
            <a:r>
              <a:rPr lang="en-US" sz="2200" dirty="0">
                <a:solidFill>
                  <a:srgbClr val="334155"/>
                </a:solidFill>
                <a:latin typeface="Calibri" pitchFamily="34" charset="0"/>
                <a:ea typeface="Calibri" pitchFamily="34" charset="-122"/>
                <a:cs typeface="Calibri" pitchFamily="34" charset="-120"/>
              </a:rPr>
              <a:t>•  3) Critères : exactitude, sécurité, vie privée, réversibilité</a:t>
            </a:r>
            <a:endParaRPr lang="en-US" sz="2200" dirty="0"/>
          </a:p>
          <a:p>
            <a:r>
              <a:rPr lang="en-US" sz="2200" dirty="0">
                <a:solidFill>
                  <a:srgbClr val="334155"/>
                </a:solidFill>
                <a:latin typeface="Calibri" pitchFamily="34" charset="0"/>
                <a:ea typeface="Calibri" pitchFamily="34" charset="-122"/>
                <a:cs typeface="Calibri" pitchFamily="34" charset="-120"/>
              </a:rPr>
              <a:t>•  4) Garde-fous : permissions, supervision, limites, trace → décision</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6</a:t>
            </a:r>
            <a:endParaRPr lang="en-US" sz="68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Module 2 — Risques propres aux agents</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Erreur d’action : mauvaise tâche, mauvais destinataire, mauvais fichier</a:t>
            </a:r>
            <a:endParaRPr lang="en-US" sz="2200" dirty="0"/>
          </a:p>
          <a:p>
            <a:r>
              <a:rPr lang="en-US" sz="2200" dirty="0">
                <a:solidFill>
                  <a:srgbClr val="334155"/>
                </a:solidFill>
                <a:latin typeface="Calibri" pitchFamily="34" charset="0"/>
                <a:ea typeface="Calibri" pitchFamily="34" charset="-122"/>
                <a:cs typeface="Calibri" pitchFamily="34" charset="-120"/>
              </a:rPr>
              <a:t>•  Outils &amp; permissions : privilèges trop larges, abus d’outils, confusion des rôles</a:t>
            </a:r>
            <a:endParaRPr lang="en-US" sz="2200" dirty="0"/>
          </a:p>
          <a:p>
            <a:r>
              <a:rPr lang="en-US" sz="2200" dirty="0">
                <a:solidFill>
                  <a:srgbClr val="334155"/>
                </a:solidFill>
                <a:latin typeface="Calibri" pitchFamily="34" charset="0"/>
                <a:ea typeface="Calibri" pitchFamily="34" charset="-122"/>
                <a:cs typeface="Calibri" pitchFamily="34" charset="-120"/>
              </a:rPr>
              <a:t>•  Injection directe / indirecte : instructions cachées dans documents, sites ou messages</a:t>
            </a:r>
            <a:endParaRPr lang="en-US" sz="2200" dirty="0"/>
          </a:p>
          <a:p>
            <a:r>
              <a:rPr lang="en-US" sz="2200" dirty="0">
                <a:solidFill>
                  <a:srgbClr val="334155"/>
                </a:solidFill>
                <a:latin typeface="Calibri" pitchFamily="34" charset="0"/>
                <a:ea typeface="Calibri" pitchFamily="34" charset="-122"/>
                <a:cs typeface="Calibri" pitchFamily="34" charset="-120"/>
              </a:rPr>
              <a:t>•  Mémoire &amp; données : fuite, persistance, contamination, sur-confiance</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7</a:t>
            </a:r>
            <a:endParaRPr lang="en-US" sz="68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411480"/>
          </a:xfrm>
          <a:prstGeom prst="rect">
            <a:avLst/>
          </a:prstGeom>
          <a:solidFill>
            <a:srgbClr val="0F172A"/>
          </a:solidFill>
          <a:ln w="12700">
            <a:solidFill>
              <a:srgbClr val="0F172A"/>
            </a:solidFill>
            <a:prstDash val="solid"/>
          </a:ln>
        </p:spPr>
      </p:sp>
      <p:sp>
        <p:nvSpPr>
          <p:cNvPr id="3" name="Text 1"/>
          <p:cNvSpPr/>
          <p:nvPr/>
        </p:nvSpPr>
        <p:spPr>
          <a:xfrm>
            <a:off x="594360" y="594360"/>
            <a:ext cx="11064240" cy="621792"/>
          </a:xfrm>
          <a:prstGeom prst="rect">
            <a:avLst/>
          </a:prstGeom>
          <a:noFill/>
          <a:ln/>
        </p:spPr>
        <p:txBody>
          <a:bodyPr wrap="square" lIns="0" tIns="0" rIns="0" bIns="0" rtlCol="0" anchor="ctr">
            <a:normAutofit/>
          </a:bodyPr>
          <a:lstStyle/>
          <a:p>
            <a:pPr indent="0" marL="0">
              <a:buNone/>
            </a:pPr>
            <a:r>
              <a:rPr lang="en-US" sz="2850" b="1" dirty="0">
                <a:solidFill>
                  <a:srgbClr val="0F172A"/>
                </a:solidFill>
                <a:latin typeface="Calibri" pitchFamily="34" charset="0"/>
                <a:ea typeface="Calibri" pitchFamily="34" charset="-122"/>
                <a:cs typeface="Calibri" pitchFamily="34" charset="-120"/>
              </a:rPr>
              <a:t>Exercice guidé — Encadrer une tâche</a:t>
            </a:r>
            <a:endParaRPr lang="en-US" sz="2850" dirty="0"/>
          </a:p>
        </p:txBody>
      </p:sp>
      <p:sp>
        <p:nvSpPr>
          <p:cNvPr id="4" name="Shape 2"/>
          <p:cNvSpPr/>
          <p:nvPr/>
        </p:nvSpPr>
        <p:spPr>
          <a:xfrm>
            <a:off x="594360" y="1417320"/>
            <a:ext cx="11018520" cy="4800600"/>
          </a:xfrm>
          <a:prstGeom prst="roundRect">
            <a:avLst/>
          </a:prstGeom>
          <a:solidFill>
            <a:srgbClr val="F8FAFC"/>
          </a:solidFill>
          <a:ln w="12700">
            <a:solidFill>
              <a:srgbClr val="E2E8F0"/>
            </a:solidFill>
            <a:prstDash val="solid"/>
          </a:ln>
          <a:effectLst>
            <a:outerShdw sx="100000" sy="100000" kx="0" ky="0" algn="bl" rotWithShape="0" blurRad="12700" dist="50800" dir="5400000">
              <a:srgbClr val="000000">
                <a:alpha val="8000"/>
              </a:srgbClr>
            </a:outerShdw>
          </a:effectLst>
        </p:spPr>
      </p:sp>
      <p:sp>
        <p:nvSpPr>
          <p:cNvPr id="5" name="Text 3"/>
          <p:cNvSpPr/>
          <p:nvPr/>
        </p:nvSpPr>
        <p:spPr>
          <a:xfrm>
            <a:off x="960120" y="1719072"/>
            <a:ext cx="10149840" cy="3977640"/>
          </a:xfrm>
          <a:prstGeom prst="rect">
            <a:avLst/>
          </a:prstGeom>
          <a:noFill/>
          <a:ln/>
        </p:spPr>
        <p:txBody>
          <a:bodyPr wrap="square" lIns="635" tIns="635" rIns="635" bIns="635" rtlCol="0" anchor="ctr">
            <a:normAutofit/>
          </a:bodyPr>
          <a:lstStyle/>
          <a:p>
            <a:r>
              <a:rPr lang="en-US" sz="2200" dirty="0">
                <a:solidFill>
                  <a:srgbClr val="334155"/>
                </a:solidFill>
                <a:latin typeface="Calibri" pitchFamily="34" charset="0"/>
                <a:ea typeface="Calibri" pitchFamily="34" charset="-122"/>
                <a:cs typeface="Calibri" pitchFamily="34" charset="-120"/>
              </a:rPr>
              <a:t>•  Scénario : un agent prépare une réunion publique</a:t>
            </a:r>
            <a:endParaRPr lang="en-US" sz="2200" dirty="0"/>
          </a:p>
          <a:p>
            <a:r>
              <a:rPr lang="en-US" sz="2200" dirty="0">
                <a:solidFill>
                  <a:srgbClr val="334155"/>
                </a:solidFill>
                <a:latin typeface="Calibri" pitchFamily="34" charset="0"/>
                <a:ea typeface="Calibri" pitchFamily="34" charset="-122"/>
                <a:cs typeface="Calibri" pitchFamily="34" charset="-120"/>
              </a:rPr>
              <a:t>•  Autoriser : résumé d’ordre du jour + liste de points à vérifier</a:t>
            </a:r>
            <a:endParaRPr lang="en-US" sz="2200" dirty="0"/>
          </a:p>
          <a:p>
            <a:r>
              <a:rPr lang="en-US" sz="2200" dirty="0">
                <a:solidFill>
                  <a:srgbClr val="334155"/>
                </a:solidFill>
                <a:latin typeface="Calibri" pitchFamily="34" charset="0"/>
                <a:ea typeface="Calibri" pitchFamily="34" charset="-122"/>
                <a:cs typeface="Calibri" pitchFamily="34" charset="-120"/>
              </a:rPr>
              <a:t>•  Interdire : envoi, calendrier, publication ou suppression sans validation</a:t>
            </a:r>
            <a:endParaRPr lang="en-US" sz="2200" dirty="0"/>
          </a:p>
          <a:p>
            <a:r>
              <a:rPr lang="en-US" sz="2200" dirty="0">
                <a:solidFill>
                  <a:srgbClr val="334155"/>
                </a:solidFill>
                <a:latin typeface="Calibri" pitchFamily="34" charset="0"/>
                <a:ea typeface="Calibri" pitchFamily="34" charset="-122"/>
                <a:cs typeface="Calibri" pitchFamily="34" charset="-120"/>
              </a:rPr>
              <a:t>•  Exiger : sources, brouillon seulement, validation humaine, journal</a:t>
            </a:r>
            <a:endParaRPr lang="en-US" sz="2200" dirty="0"/>
          </a:p>
        </p:txBody>
      </p:sp>
      <p:sp>
        <p:nvSpPr>
          <p:cNvPr id="6" name="Text 4"/>
          <p:cNvSpPr/>
          <p:nvPr/>
        </p:nvSpPr>
        <p:spPr>
          <a:xfrm>
            <a:off x="502920" y="6446520"/>
            <a:ext cx="10789920" cy="256032"/>
          </a:xfrm>
          <a:prstGeom prst="rect">
            <a:avLst/>
          </a:prstGeom>
          <a:noFill/>
          <a:ln/>
        </p:spPr>
        <p:txBody>
          <a:bodyPr wrap="square" lIns="0" tIns="0" rIns="0" bIns="0" rtlCol="0" anchor="ctr"/>
          <a:lstStyle/>
          <a:p>
            <a:pPr indent="0" marL="0">
              <a:buNone/>
            </a:pPr>
            <a:r>
              <a:rPr lang="en-US" sz="680" dirty="0">
                <a:solidFill>
                  <a:srgbClr val="64748B"/>
                </a:solidFill>
                <a:latin typeface="Calibri" pitchFamily="34" charset="0"/>
                <a:ea typeface="Calibri" pitchFamily="34" charset="-122"/>
                <a:cs typeface="Calibri" pitchFamily="34" charset="-120"/>
              </a:rPr>
              <a:t>Fondation Intelligence / Intelligence Foundation — Programme éducatif public (non commercial) — NE/BN : 855938502 RR0001</a:t>
            </a:r>
            <a:endParaRPr lang="en-US" sz="680" dirty="0"/>
          </a:p>
        </p:txBody>
      </p:sp>
      <p:sp>
        <p:nvSpPr>
          <p:cNvPr id="7" name="Text 5"/>
          <p:cNvSpPr/>
          <p:nvPr/>
        </p:nvSpPr>
        <p:spPr>
          <a:xfrm>
            <a:off x="11475720" y="6446520"/>
            <a:ext cx="548640" cy="256032"/>
          </a:xfrm>
          <a:prstGeom prst="rect">
            <a:avLst/>
          </a:prstGeom>
          <a:noFill/>
          <a:ln/>
        </p:spPr>
        <p:txBody>
          <a:bodyPr wrap="square" lIns="0" tIns="0" rIns="0" bIns="0" rtlCol="0" anchor="ctr"/>
          <a:lstStyle/>
          <a:p>
            <a:pPr algn="r" indent="0" marL="0">
              <a:buNone/>
            </a:pPr>
            <a:r>
              <a:rPr lang="en-US" sz="680" dirty="0">
                <a:solidFill>
                  <a:srgbClr val="64748B"/>
                </a:solidFill>
                <a:latin typeface="Calibri" pitchFamily="34" charset="0"/>
                <a:ea typeface="Calibri" pitchFamily="34" charset="-122"/>
                <a:cs typeface="Calibri" pitchFamily="34" charset="-120"/>
              </a:rPr>
              <a:t>8</a:t>
            </a:r>
            <a:endParaRPr lang="en-US" sz="68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Fondation Intelligence / Intelligence Foundation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Webinaire2_Slides_2026-04-27-Notes</dc:title>
  <dc:subject>Webinaire 2 — Littératie en sécurité de l’IA Agentique (intro)</dc:subject>
  <dc:creator>Fondation Intelligence / Intelligence Foundation</dc:creator>
  <cp:lastModifiedBy>Fondation Intelligence / Intelligence Foundation</cp:lastModifiedBy>
  <cp:revision>1</cp:revision>
  <dcterms:created xsi:type="dcterms:W3CDTF">2026-04-27T13:42:36Z</dcterms:created>
  <dcterms:modified xsi:type="dcterms:W3CDTF">2026-04-27T13:42:36Z</dcterms:modified>
</cp:coreProperties>
</file>